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6"/>
  </p:notesMasterIdLst>
  <p:sldIdLst>
    <p:sldId id="340" r:id="rId4"/>
    <p:sldId id="303" r:id="rId5"/>
    <p:sldId id="344" r:id="rId6"/>
    <p:sldId id="364" r:id="rId7"/>
    <p:sldId id="383" r:id="rId8"/>
    <p:sldId id="392" r:id="rId9"/>
    <p:sldId id="377" r:id="rId10"/>
    <p:sldId id="379" r:id="rId11"/>
    <p:sldId id="359" r:id="rId12"/>
    <p:sldId id="384" r:id="rId13"/>
    <p:sldId id="385" r:id="rId14"/>
    <p:sldId id="361" r:id="rId15"/>
    <p:sldId id="360" r:id="rId16"/>
    <p:sldId id="418" r:id="rId17"/>
    <p:sldId id="382" r:id="rId18"/>
    <p:sldId id="365" r:id="rId19"/>
    <p:sldId id="368" r:id="rId20"/>
    <p:sldId id="416" r:id="rId21"/>
    <p:sldId id="417" r:id="rId22"/>
    <p:sldId id="369" r:id="rId23"/>
    <p:sldId id="362" r:id="rId24"/>
    <p:sldId id="410" r:id="rId25"/>
    <p:sldId id="394" r:id="rId26"/>
    <p:sldId id="398" r:id="rId27"/>
    <p:sldId id="413" r:id="rId28"/>
    <p:sldId id="412" r:id="rId29"/>
    <p:sldId id="366" r:id="rId30"/>
    <p:sldId id="408" r:id="rId31"/>
    <p:sldId id="351" r:id="rId32"/>
    <p:sldId id="415" r:id="rId33"/>
    <p:sldId id="399" r:id="rId34"/>
    <p:sldId id="279" r:id="rId3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3273" autoAdjust="0"/>
  </p:normalViewPr>
  <p:slideViewPr>
    <p:cSldViewPr>
      <p:cViewPr>
        <p:scale>
          <a:sx n="70" d="100"/>
          <a:sy n="70" d="100"/>
        </p:scale>
        <p:origin x="-1666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a\Desktop\KH\KH\IBE%20survey\Final%20data\The%20final%20set%20used%20for%20analysis\Statewide%20SurveySummary_1015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e-plato\Team\Management%20Services\Communications\GoOn%20and%20S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whitney.ICS\AppData\Local\Microsoft\Windows\Temporary%20Internet%20Files\Content.Outlook\XPHPDS8F\State%20of%20higher%20e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Average Percentage of Degrees Needed in 5 Years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Across </a:t>
            </a:r>
            <a:r>
              <a:rPr lang="en-US" sz="2000" dirty="0"/>
              <a:t>All Occupations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'Q10 with %'!$O$35:$U$35</c:f>
              <c:strCache>
                <c:ptCount val="1"/>
                <c:pt idx="0">
                  <c:v>No high school diploma High school degree/GED Vocational Training Certification Associates Degree Bachelor's Degree Advanced Degree</c:v>
                </c:pt>
              </c:strCache>
            </c:strRef>
          </c:tx>
          <c:invertIfNegative val="0"/>
          <c:cat>
            <c:strRef>
              <c:f>'Q10 with %'!$O$35:$U$35</c:f>
              <c:strCache>
                <c:ptCount val="7"/>
                <c:pt idx="0">
                  <c:v>No high school diploma</c:v>
                </c:pt>
                <c:pt idx="1">
                  <c:v>High school degree/GED</c:v>
                </c:pt>
                <c:pt idx="2">
                  <c:v>Vocational Training</c:v>
                </c:pt>
                <c:pt idx="3">
                  <c:v>Certification</c:v>
                </c:pt>
                <c:pt idx="4">
                  <c:v>Associates Degree</c:v>
                </c:pt>
                <c:pt idx="5">
                  <c:v>Bachelor's Degree</c:v>
                </c:pt>
                <c:pt idx="6">
                  <c:v>Advanced Degree</c:v>
                </c:pt>
              </c:strCache>
            </c:strRef>
          </c:cat>
          <c:val>
            <c:numRef>
              <c:f>'Q10 with %'!$O$34:$U$34</c:f>
              <c:numCache>
                <c:formatCode>0.0%</c:formatCode>
                <c:ptCount val="7"/>
                <c:pt idx="0">
                  <c:v>1.3392845585592561E-2</c:v>
                </c:pt>
                <c:pt idx="1">
                  <c:v>0.19037161347868922</c:v>
                </c:pt>
                <c:pt idx="2">
                  <c:v>0.12292683606767472</c:v>
                </c:pt>
                <c:pt idx="3">
                  <c:v>0.10879526674897595</c:v>
                </c:pt>
                <c:pt idx="4">
                  <c:v>9.3793940267699882E-2</c:v>
                </c:pt>
                <c:pt idx="5">
                  <c:v>0.37088052163701518</c:v>
                </c:pt>
                <c:pt idx="6">
                  <c:v>9.9838976214352795E-2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77216"/>
        <c:axId val="41849920"/>
      </c:barChart>
      <c:catAx>
        <c:axId val="19597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849920"/>
        <c:crosses val="autoZero"/>
        <c:auto val="1"/>
        <c:lblAlgn val="ctr"/>
        <c:lblOffset val="100"/>
        <c:noMultiLvlLbl val="0"/>
      </c:catAx>
      <c:valAx>
        <c:axId val="418499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597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1"/>
          <c:order val="1"/>
          <c:tx>
            <c:strRef>
              <c:f>Sheet1!$A$6</c:f>
              <c:strCache>
                <c:ptCount val="1"/>
                <c:pt idx="0">
                  <c:v>Headcount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Sheet1!$B$4:$H$4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Sheet1!$B$6:$H$6</c:f>
              <c:numCache>
                <c:formatCode>#,##0</c:formatCode>
                <c:ptCount val="7"/>
                <c:pt idx="0">
                  <c:v>4099</c:v>
                </c:pt>
                <c:pt idx="1">
                  <c:v>5029</c:v>
                </c:pt>
                <c:pt idx="2">
                  <c:v>6034</c:v>
                </c:pt>
                <c:pt idx="3">
                  <c:v>7371</c:v>
                </c:pt>
                <c:pt idx="4">
                  <c:v>8094</c:v>
                </c:pt>
                <c:pt idx="5">
                  <c:v>9651</c:v>
                </c:pt>
                <c:pt idx="6">
                  <c:v>11288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03904"/>
        <c:axId val="98107968"/>
      </c:lineChart>
      <c:lineChart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Credit Hours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Sheet1!$B$4:$H$4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Sheet1!$B$5:$H$5</c:f>
              <c:numCache>
                <c:formatCode>#,##0</c:formatCode>
                <c:ptCount val="7"/>
                <c:pt idx="0">
                  <c:v>23537</c:v>
                </c:pt>
                <c:pt idx="1">
                  <c:v>30565</c:v>
                </c:pt>
                <c:pt idx="2">
                  <c:v>35872</c:v>
                </c:pt>
                <c:pt idx="3">
                  <c:v>42954</c:v>
                </c:pt>
                <c:pt idx="4">
                  <c:v>46146</c:v>
                </c:pt>
                <c:pt idx="5">
                  <c:v>54404</c:v>
                </c:pt>
                <c:pt idx="6">
                  <c:v>63076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05440"/>
        <c:axId val="98108544"/>
      </c:lineChart>
      <c:catAx>
        <c:axId val="1966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107968"/>
        <c:crosses val="autoZero"/>
        <c:auto val="1"/>
        <c:lblAlgn val="ctr"/>
        <c:lblOffset val="100"/>
        <c:noMultiLvlLbl val="0"/>
      </c:catAx>
      <c:valAx>
        <c:axId val="98107968"/>
        <c:scaling>
          <c:orientation val="minMax"/>
          <c:max val="14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6603904"/>
        <c:crosses val="autoZero"/>
        <c:crossBetween val="between"/>
      </c:valAx>
      <c:valAx>
        <c:axId val="9810854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0" i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6605440"/>
        <c:crosses val="max"/>
        <c:crossBetween val="between"/>
      </c:valAx>
      <c:catAx>
        <c:axId val="19660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1085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spPr>
    <a:ln w="635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Sheet1!$M$32:$N$32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-5.55555555555555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035160208934278E-2"/>
                  <c:y val="3.22698214703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Sheet1!$M$33:$N$33</c:f>
              <c:numCache>
                <c:formatCode>0%</c:formatCode>
                <c:ptCount val="2"/>
                <c:pt idx="0">
                  <c:v>0.49</c:v>
                </c:pt>
                <c:pt idx="1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59104"/>
        <c:axId val="35732800"/>
      </c:lineChart>
      <c:dateAx>
        <c:axId val="21015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35732800"/>
        <c:crosses val="autoZero"/>
        <c:auto val="0"/>
        <c:lblOffset val="100"/>
        <c:baseTimeUnit val="days"/>
      </c:dateAx>
      <c:valAx>
        <c:axId val="35732800"/>
        <c:scaling>
          <c:orientation val="minMax"/>
          <c:max val="0.8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015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4-Year (avg by institution)</c:v>
                </c:pt>
              </c:strCache>
            </c:strRef>
          </c:tx>
          <c:spPr>
            <a:ln w="38100">
              <a:solidFill>
                <a:srgbClr val="0000CC"/>
              </a:solidFill>
            </a:ln>
          </c:spPr>
          <c:marker>
            <c:symbol val="none"/>
          </c:marker>
          <c:cat>
            <c:numRef>
              <c:f>Sheet1!$B$2:$H$2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Sheet1!$B$3:$H$3</c:f>
              <c:numCache>
                <c:formatCode>0%</c:formatCode>
                <c:ptCount val="7"/>
                <c:pt idx="0">
                  <c:v>0.26300000000000001</c:v>
                </c:pt>
                <c:pt idx="1">
                  <c:v>0.20300000000000001</c:v>
                </c:pt>
                <c:pt idx="2">
                  <c:v>0.27700000000000002</c:v>
                </c:pt>
                <c:pt idx="3">
                  <c:v>0.24199999999999999</c:v>
                </c:pt>
                <c:pt idx="4">
                  <c:v>0.26600000000000001</c:v>
                </c:pt>
                <c:pt idx="5">
                  <c:v>0.26200000000000001</c:v>
                </c:pt>
                <c:pt idx="6">
                  <c:v>0.24099999999999999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2-Year (avg by institution)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Sheet1!$B$2:$H$2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Sheet1!$B$4:$H$4</c:f>
              <c:numCache>
                <c:formatCode>0%</c:formatCode>
                <c:ptCount val="7"/>
                <c:pt idx="0">
                  <c:v>0.71099999999999997</c:v>
                </c:pt>
                <c:pt idx="1">
                  <c:v>0.71099999999999997</c:v>
                </c:pt>
                <c:pt idx="2">
                  <c:v>0.73</c:v>
                </c:pt>
                <c:pt idx="3">
                  <c:v>0.66500000000000004</c:v>
                </c:pt>
                <c:pt idx="4">
                  <c:v>0.72699999999999998</c:v>
                </c:pt>
                <c:pt idx="5">
                  <c:v>0.747</c:v>
                </c:pt>
                <c:pt idx="6">
                  <c:v>0.59399999999999997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113408"/>
        <c:axId val="98113728"/>
      </c:lineChart>
      <c:catAx>
        <c:axId val="2041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113728"/>
        <c:crosses val="autoZero"/>
        <c:auto val="1"/>
        <c:lblAlgn val="ctr"/>
        <c:lblOffset val="100"/>
        <c:noMultiLvlLbl val="0"/>
      </c:catAx>
      <c:valAx>
        <c:axId val="98113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41134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SLDS</a:t>
            </a:r>
            <a:r>
              <a:rPr lang="en-US" sz="2800" baseline="0" dirty="0" smtClean="0"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 Example 2</a:t>
            </a:r>
            <a:endParaRPr lang="en-US" dirty="0"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Median Income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3.434343434343426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$20,534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838383838383845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$22,708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3.636363636363636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$27,033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3.434343434343434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$48,957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'Employment data'!$A$2:$A$5</c:f>
              <c:strCache>
                <c:ptCount val="4"/>
                <c:pt idx="0">
                  <c:v>Less than high school graduate</c:v>
                </c:pt>
                <c:pt idx="1">
                  <c:v>High school graduate</c:v>
                </c:pt>
                <c:pt idx="2">
                  <c:v>Some college or associate's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'Employment data'!$C$2:$C$5</c:f>
              <c:numCache>
                <c:formatCode>"$"#,##0</c:formatCode>
                <c:ptCount val="4"/>
                <c:pt idx="0">
                  <c:v>20534</c:v>
                </c:pt>
                <c:pt idx="1">
                  <c:v>22708</c:v>
                </c:pt>
                <c:pt idx="2">
                  <c:v>27033</c:v>
                </c:pt>
                <c:pt idx="3">
                  <c:v>48956.5</c:v>
                </c:pt>
              </c:numCache>
            </c:numRef>
          </c:val>
        </c:ser>
        <c:ser>
          <c:idx val="3"/>
          <c:order val="3"/>
          <c:tx>
            <c:v>Taxes Paid</c:v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$1,832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$2,026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$2,411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$4,367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'Employment data'!$A$2:$A$5</c:f>
              <c:strCache>
                <c:ptCount val="4"/>
                <c:pt idx="0">
                  <c:v>Less than high school graduate</c:v>
                </c:pt>
                <c:pt idx="1">
                  <c:v>High school graduate</c:v>
                </c:pt>
                <c:pt idx="2">
                  <c:v>Some college or associate's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'Employment data'!$E$2:$E$5</c:f>
              <c:numCache>
                <c:formatCode>"$"#,##0</c:formatCode>
                <c:ptCount val="4"/>
                <c:pt idx="0">
                  <c:v>1831.6327999999999</c:v>
                </c:pt>
                <c:pt idx="1">
                  <c:v>2025.5536</c:v>
                </c:pt>
                <c:pt idx="2">
                  <c:v>2411.3436000000002</c:v>
                </c:pt>
                <c:pt idx="3">
                  <c:v>4366.9197999999997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28256"/>
        <c:axId val="196321856"/>
      </c:barChart>
      <c:lineChart>
        <c:grouping val="standard"/>
        <c:varyColors val="0"/>
        <c:ser>
          <c:idx val="0"/>
          <c:order val="0"/>
          <c:tx>
            <c:v>Unemployment Rate</c:v>
          </c:tx>
          <c:spPr>
            <a:ln w="730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977053904440981E-3"/>
                  <c:y val="-2.020202020202023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11.8%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59017968146454E-3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7.9%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659017968146992E-3"/>
                  <c:y val="-1.818181818181825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6.4%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59017968148068E-3"/>
                  <c:y val="-2.222222222222229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3.5%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'Employment data'!$A$2:$A$5</c:f>
              <c:strCache>
                <c:ptCount val="4"/>
                <c:pt idx="0">
                  <c:v>Less than high school graduate</c:v>
                </c:pt>
                <c:pt idx="1">
                  <c:v>High school graduate</c:v>
                </c:pt>
                <c:pt idx="2">
                  <c:v>Some college or associate's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'Employment data'!$B$2:$B$5</c:f>
              <c:numCache>
                <c:formatCode>0.0%</c:formatCode>
                <c:ptCount val="4"/>
                <c:pt idx="0">
                  <c:v>0.11799999999999999</c:v>
                </c:pt>
                <c:pt idx="1">
                  <c:v>7.9000000000000001E-2</c:v>
                </c:pt>
                <c:pt idx="2">
                  <c:v>6.4000000000000001E-2</c:v>
                </c:pt>
                <c:pt idx="3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112384"/>
        <c:axId val="196321280"/>
      </c:lineChart>
      <c:lineChart>
        <c:grouping val="standard"/>
        <c:varyColors val="0"/>
        <c:ser>
          <c:idx val="2"/>
          <c:order val="2"/>
          <c:spPr>
            <a:ln w="34925" cap="rnd">
              <a:solidFill>
                <a:srgbClr val="FF000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'Employment data'!$A$2:$A$5</c:f>
              <c:strCache>
                <c:ptCount val="4"/>
                <c:pt idx="0">
                  <c:v>Less than high school graduate</c:v>
                </c:pt>
                <c:pt idx="1">
                  <c:v>High school graduate</c:v>
                </c:pt>
                <c:pt idx="2">
                  <c:v>Some college or associate's degree</c:v>
                </c:pt>
                <c:pt idx="3">
                  <c:v>Bachelor's degree or higher</c:v>
                </c:pt>
              </c:strCache>
            </c:strRef>
          </c:cat>
          <c:val>
            <c:numRef>
              <c:f>'Employment data'!$D$2:$D$5</c:f>
              <c:numCache>
                <c:formatCode>"$"#,##0</c:formatCode>
                <c:ptCount val="4"/>
                <c:pt idx="0">
                  <c:v>23550</c:v>
                </c:pt>
                <c:pt idx="1">
                  <c:v>23550</c:v>
                </c:pt>
                <c:pt idx="2">
                  <c:v>23550</c:v>
                </c:pt>
                <c:pt idx="3">
                  <c:v>23550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28256"/>
        <c:axId val="196321856"/>
      </c:lineChart>
      <c:catAx>
        <c:axId val="2041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21280"/>
        <c:crosses val="autoZero"/>
        <c:auto val="1"/>
        <c:lblAlgn val="ctr"/>
        <c:lblOffset val="100"/>
        <c:noMultiLvlLbl val="0"/>
      </c:catAx>
      <c:valAx>
        <c:axId val="1963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112384"/>
        <c:crosses val="autoZero"/>
        <c:crossBetween val="between"/>
      </c:valAx>
      <c:valAx>
        <c:axId val="196321856"/>
        <c:scaling>
          <c:orientation val="minMax"/>
        </c:scaling>
        <c:delete val="0"/>
        <c:axPos val="r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128256"/>
        <c:crosses val="max"/>
        <c:crossBetween val="between"/>
      </c:valAx>
      <c:catAx>
        <c:axId val="196128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321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Sheet1!$H$16</c:f>
              <c:strCache>
                <c:ptCount val="1"/>
                <c:pt idx="0">
                  <c:v>Additional Life-time earnings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</c:dPt>
          <c:cat>
            <c:strRef>
              <c:f>Sheet1!$I$15:$L$15</c:f>
              <c:strCache>
                <c:ptCount val="4"/>
                <c:pt idx="0">
                  <c:v>Cert./Assoc.</c:v>
                </c:pt>
                <c:pt idx="1">
                  <c:v>Bachelor's</c:v>
                </c:pt>
                <c:pt idx="2">
                  <c:v>MA/MS</c:v>
                </c:pt>
                <c:pt idx="3">
                  <c:v>Ph.D.</c:v>
                </c:pt>
              </c:strCache>
            </c:strRef>
          </c:cat>
          <c:val>
            <c:numRef>
              <c:f>Sheet1!$I$16:$L$16</c:f>
              <c:numCache>
                <c:formatCode>"$"#,##0</c:formatCode>
                <c:ptCount val="4"/>
                <c:pt idx="0">
                  <c:v>393112</c:v>
                </c:pt>
                <c:pt idx="1">
                  <c:v>1101650</c:v>
                </c:pt>
                <c:pt idx="2">
                  <c:v>1263084</c:v>
                </c:pt>
                <c:pt idx="3">
                  <c:v>2771844</c:v>
                </c:pt>
              </c:numCache>
            </c:numRef>
          </c:val>
        </c:ser>
        <c:ser>
          <c:idx val="1"/>
          <c:order val="1"/>
          <c:tx>
            <c:strRef>
              <c:f>Sheet1!$H$17</c:f>
              <c:strCache>
                <c:ptCount val="1"/>
                <c:pt idx="0">
                  <c:v>Costs of Postsecondary Education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Sheet1!$I$15:$L$15</c:f>
              <c:strCache>
                <c:ptCount val="4"/>
                <c:pt idx="0">
                  <c:v>Cert./Assoc.</c:v>
                </c:pt>
                <c:pt idx="1">
                  <c:v>Bachelor's</c:v>
                </c:pt>
                <c:pt idx="2">
                  <c:v>MA/MS</c:v>
                </c:pt>
                <c:pt idx="3">
                  <c:v>Ph.D.</c:v>
                </c:pt>
              </c:strCache>
            </c:strRef>
          </c:cat>
          <c:val>
            <c:numRef>
              <c:f>Sheet1!$I$17:$L$17</c:f>
              <c:numCache>
                <c:formatCode>"$"#,##0</c:formatCode>
                <c:ptCount val="4"/>
                <c:pt idx="0">
                  <c:v>32832</c:v>
                </c:pt>
                <c:pt idx="1">
                  <c:v>127219</c:v>
                </c:pt>
                <c:pt idx="2">
                  <c:v>202268</c:v>
                </c:pt>
                <c:pt idx="3">
                  <c:v>306514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01920"/>
        <c:axId val="196324160"/>
      </c:barChart>
      <c:catAx>
        <c:axId val="20840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96324160"/>
        <c:crosses val="autoZero"/>
        <c:auto val="1"/>
        <c:lblAlgn val="ctr"/>
        <c:lblOffset val="100"/>
        <c:noMultiLvlLbl val="0"/>
      </c:catAx>
      <c:valAx>
        <c:axId val="196324160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208401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B0013-FDC4-41A8-B584-EE5F807DEC1B}" type="doc">
      <dgm:prSet loTypeId="urn:microsoft.com/office/officeart/2005/8/layout/venn1" loCatId="relationship" qsTypeId="urn:microsoft.com/office/officeart/2005/8/quickstyle/simple2" qsCatId="simple" csTypeId="urn:microsoft.com/office/officeart/2005/8/colors/colorful1#1" csCatId="colorful" phldr="1"/>
      <dgm:spPr/>
    </dgm:pt>
    <dgm:pt modelId="{2326489E-4F42-4E39-BF71-168F9839A81D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pPr algn="ctr"/>
          <a:r>
            <a:rPr lang="en-US" sz="2400" dirty="0" smtClean="0"/>
            <a:t>Talent</a:t>
          </a:r>
          <a:r>
            <a:rPr lang="en-US" sz="2400" dirty="0"/>
            <a:t/>
          </a:r>
          <a:br>
            <a:rPr lang="en-US" sz="2400" dirty="0"/>
          </a:br>
          <a:r>
            <a:rPr lang="en-US" sz="1800" dirty="0"/>
            <a:t>(Skilled Workforce)</a:t>
          </a:r>
          <a:endParaRPr lang="en-US" sz="2400" dirty="0"/>
        </a:p>
      </dgm:t>
    </dgm:pt>
    <dgm:pt modelId="{FA95765B-D22C-42EF-A3DB-2385ACD3164F}" type="parTrans" cxnId="{4995B3E0-EDCC-44E5-BC48-72F327463ACE}">
      <dgm:prSet/>
      <dgm:spPr/>
      <dgm:t>
        <a:bodyPr/>
        <a:lstStyle/>
        <a:p>
          <a:pPr algn="ctr"/>
          <a:endParaRPr lang="en-US"/>
        </a:p>
      </dgm:t>
    </dgm:pt>
    <dgm:pt modelId="{01AA0A83-214D-4BF8-8372-1A2ED55EBE55}" type="sibTrans" cxnId="{4995B3E0-EDCC-44E5-BC48-72F327463ACE}">
      <dgm:prSet/>
      <dgm:spPr/>
      <dgm:t>
        <a:bodyPr/>
        <a:lstStyle/>
        <a:p>
          <a:pPr algn="ctr"/>
          <a:endParaRPr lang="en-US"/>
        </a:p>
      </dgm:t>
    </dgm:pt>
    <dgm:pt modelId="{31380B60-8F8A-4DC8-B07E-660D88D7A31E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pPr algn="ctr"/>
          <a:r>
            <a:rPr lang="en-US" sz="2400" dirty="0"/>
            <a:t>Economy</a:t>
          </a:r>
          <a:br>
            <a:rPr lang="en-US" sz="2400" dirty="0"/>
          </a:br>
          <a:r>
            <a:rPr lang="en-US" sz="1800" dirty="0"/>
            <a:t>(Project60)</a:t>
          </a:r>
          <a:endParaRPr lang="en-US" sz="2400" dirty="0"/>
        </a:p>
      </dgm:t>
    </dgm:pt>
    <dgm:pt modelId="{906F4478-CDA9-478E-BF90-B61B8B7B3D93}" type="parTrans" cxnId="{551F38B4-2BBC-4993-A35A-03CCAE5CB9E0}">
      <dgm:prSet/>
      <dgm:spPr/>
      <dgm:t>
        <a:bodyPr/>
        <a:lstStyle/>
        <a:p>
          <a:pPr algn="ctr"/>
          <a:endParaRPr lang="en-US"/>
        </a:p>
      </dgm:t>
    </dgm:pt>
    <dgm:pt modelId="{D5607D8D-F609-4104-985C-861913F65247}" type="sibTrans" cxnId="{551F38B4-2BBC-4993-A35A-03CCAE5CB9E0}">
      <dgm:prSet/>
      <dgm:spPr/>
      <dgm:t>
        <a:bodyPr/>
        <a:lstStyle/>
        <a:p>
          <a:pPr algn="ctr"/>
          <a:endParaRPr lang="en-US"/>
        </a:p>
      </dgm:t>
    </dgm:pt>
    <dgm:pt modelId="{D8EC1F46-ECFE-48A4-B921-2F56D658DDE7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pPr algn="ctr"/>
          <a:r>
            <a:rPr lang="en-US" sz="2400" dirty="0" smtClean="0"/>
            <a:t>Innovation</a:t>
          </a:r>
          <a:r>
            <a:rPr lang="en-US" sz="2400" dirty="0"/>
            <a:t/>
          </a:r>
          <a:br>
            <a:rPr lang="en-US" sz="2400" dirty="0"/>
          </a:br>
          <a:r>
            <a:rPr lang="en-US" sz="1800" dirty="0"/>
            <a:t>(IGEM)</a:t>
          </a:r>
          <a:endParaRPr lang="en-US" sz="2400" dirty="0"/>
        </a:p>
      </dgm:t>
    </dgm:pt>
    <dgm:pt modelId="{6198B46A-76EF-4092-97AF-1328FFA4A2EA}" type="parTrans" cxnId="{BAC146D5-6579-4B81-81B4-0F33D75333D9}">
      <dgm:prSet/>
      <dgm:spPr/>
      <dgm:t>
        <a:bodyPr/>
        <a:lstStyle/>
        <a:p>
          <a:pPr algn="ctr"/>
          <a:endParaRPr lang="en-US"/>
        </a:p>
      </dgm:t>
    </dgm:pt>
    <dgm:pt modelId="{CD80D5A4-EEAB-4333-97AE-8D87C63AF1ED}" type="sibTrans" cxnId="{BAC146D5-6579-4B81-81B4-0F33D75333D9}">
      <dgm:prSet/>
      <dgm:spPr/>
      <dgm:t>
        <a:bodyPr/>
        <a:lstStyle/>
        <a:p>
          <a:pPr algn="ctr"/>
          <a:endParaRPr lang="en-US"/>
        </a:p>
      </dgm:t>
    </dgm:pt>
    <dgm:pt modelId="{952F94A1-6279-48D9-8D4E-5E871F336692}" type="pres">
      <dgm:prSet presAssocID="{C8EB0013-FDC4-41A8-B584-EE5F807DEC1B}" presName="compositeShape" presStyleCnt="0">
        <dgm:presLayoutVars>
          <dgm:chMax val="7"/>
          <dgm:dir/>
          <dgm:resizeHandles val="exact"/>
        </dgm:presLayoutVars>
      </dgm:prSet>
      <dgm:spPr/>
    </dgm:pt>
    <dgm:pt modelId="{C8127BDB-E511-450A-B7FB-7401C00E7D4C}" type="pres">
      <dgm:prSet presAssocID="{2326489E-4F42-4E39-BF71-168F9839A81D}" presName="circ1" presStyleLbl="vennNode1" presStyleIdx="0" presStyleCnt="3" custLinFactNeighborX="-40372" custLinFactNeighborY="-5212"/>
      <dgm:spPr/>
      <dgm:t>
        <a:bodyPr/>
        <a:lstStyle/>
        <a:p>
          <a:endParaRPr lang="en-US"/>
        </a:p>
      </dgm:t>
    </dgm:pt>
    <dgm:pt modelId="{D9AA70FD-DF5C-4995-A684-F772A0AF370A}" type="pres">
      <dgm:prSet presAssocID="{2326489E-4F42-4E39-BF71-168F9839A8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1D42-0187-4C8B-9DEA-3D80689A7070}" type="pres">
      <dgm:prSet presAssocID="{31380B60-8F8A-4DC8-B07E-660D88D7A31E}" presName="circ2" presStyleLbl="vennNode1" presStyleIdx="1" presStyleCnt="3" custLinFactNeighborX="-37920" custLinFactNeighborY="-2760"/>
      <dgm:spPr/>
      <dgm:t>
        <a:bodyPr/>
        <a:lstStyle/>
        <a:p>
          <a:endParaRPr lang="en-US"/>
        </a:p>
      </dgm:t>
    </dgm:pt>
    <dgm:pt modelId="{9F9C7062-4ED8-4232-A1D0-F235C634EE14}" type="pres">
      <dgm:prSet presAssocID="{31380B60-8F8A-4DC8-B07E-660D88D7A3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7A7B5-4227-4525-89F9-CAE47C116EBB}" type="pres">
      <dgm:prSet presAssocID="{D8EC1F46-ECFE-48A4-B921-2F56D658DDE7}" presName="circ3" presStyleLbl="vennNode1" presStyleIdx="2" presStyleCnt="3" custLinFactNeighborX="-42824" custLinFactNeighborY="-2760"/>
      <dgm:spPr/>
      <dgm:t>
        <a:bodyPr/>
        <a:lstStyle/>
        <a:p>
          <a:endParaRPr lang="en-US"/>
        </a:p>
      </dgm:t>
    </dgm:pt>
    <dgm:pt modelId="{7267CBC4-672F-4F99-9EB8-434CF5ACDF9E}" type="pres">
      <dgm:prSet presAssocID="{D8EC1F46-ECFE-48A4-B921-2F56D658DD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9ADA3-F5BC-4366-8F39-A420ABC7DAEA}" type="presOf" srcId="{2326489E-4F42-4E39-BF71-168F9839A81D}" destId="{D9AA70FD-DF5C-4995-A684-F772A0AF370A}" srcOrd="1" destOrd="0" presId="urn:microsoft.com/office/officeart/2005/8/layout/venn1"/>
    <dgm:cxn modelId="{E18FE10E-3F69-48EB-A44C-0AD9C01CA12A}" type="presOf" srcId="{D8EC1F46-ECFE-48A4-B921-2F56D658DDE7}" destId="{57D7A7B5-4227-4525-89F9-CAE47C116EBB}" srcOrd="0" destOrd="0" presId="urn:microsoft.com/office/officeart/2005/8/layout/venn1"/>
    <dgm:cxn modelId="{5FCB5237-2814-4BD6-B952-84EE0417CF91}" type="presOf" srcId="{C8EB0013-FDC4-41A8-B584-EE5F807DEC1B}" destId="{952F94A1-6279-48D9-8D4E-5E871F336692}" srcOrd="0" destOrd="0" presId="urn:microsoft.com/office/officeart/2005/8/layout/venn1"/>
    <dgm:cxn modelId="{BD1451DF-E9DF-4A3B-A03A-03365CC42D06}" type="presOf" srcId="{2326489E-4F42-4E39-BF71-168F9839A81D}" destId="{C8127BDB-E511-450A-B7FB-7401C00E7D4C}" srcOrd="0" destOrd="0" presId="urn:microsoft.com/office/officeart/2005/8/layout/venn1"/>
    <dgm:cxn modelId="{50C8CD5C-0F41-49BF-A5AF-1CCDD1AA494D}" type="presOf" srcId="{31380B60-8F8A-4DC8-B07E-660D88D7A31E}" destId="{EF191D42-0187-4C8B-9DEA-3D80689A7070}" srcOrd="0" destOrd="0" presId="urn:microsoft.com/office/officeart/2005/8/layout/venn1"/>
    <dgm:cxn modelId="{4995B3E0-EDCC-44E5-BC48-72F327463ACE}" srcId="{C8EB0013-FDC4-41A8-B584-EE5F807DEC1B}" destId="{2326489E-4F42-4E39-BF71-168F9839A81D}" srcOrd="0" destOrd="0" parTransId="{FA95765B-D22C-42EF-A3DB-2385ACD3164F}" sibTransId="{01AA0A83-214D-4BF8-8372-1A2ED55EBE55}"/>
    <dgm:cxn modelId="{6261F5FC-AF1B-47FB-89C3-DE89EFBD1D6C}" type="presOf" srcId="{31380B60-8F8A-4DC8-B07E-660D88D7A31E}" destId="{9F9C7062-4ED8-4232-A1D0-F235C634EE14}" srcOrd="1" destOrd="0" presId="urn:microsoft.com/office/officeart/2005/8/layout/venn1"/>
    <dgm:cxn modelId="{551F38B4-2BBC-4993-A35A-03CCAE5CB9E0}" srcId="{C8EB0013-FDC4-41A8-B584-EE5F807DEC1B}" destId="{31380B60-8F8A-4DC8-B07E-660D88D7A31E}" srcOrd="1" destOrd="0" parTransId="{906F4478-CDA9-478E-BF90-B61B8B7B3D93}" sibTransId="{D5607D8D-F609-4104-985C-861913F65247}"/>
    <dgm:cxn modelId="{BAC146D5-6579-4B81-81B4-0F33D75333D9}" srcId="{C8EB0013-FDC4-41A8-B584-EE5F807DEC1B}" destId="{D8EC1F46-ECFE-48A4-B921-2F56D658DDE7}" srcOrd="2" destOrd="0" parTransId="{6198B46A-76EF-4092-97AF-1328FFA4A2EA}" sibTransId="{CD80D5A4-EEAB-4333-97AE-8D87C63AF1ED}"/>
    <dgm:cxn modelId="{068FEEDC-C676-4212-8B07-1A8F87D0C97A}" type="presOf" srcId="{D8EC1F46-ECFE-48A4-B921-2F56D658DDE7}" destId="{7267CBC4-672F-4F99-9EB8-434CF5ACDF9E}" srcOrd="1" destOrd="0" presId="urn:microsoft.com/office/officeart/2005/8/layout/venn1"/>
    <dgm:cxn modelId="{FAF23322-A31E-4B0B-BB53-028148609DF9}" type="presParOf" srcId="{952F94A1-6279-48D9-8D4E-5E871F336692}" destId="{C8127BDB-E511-450A-B7FB-7401C00E7D4C}" srcOrd="0" destOrd="0" presId="urn:microsoft.com/office/officeart/2005/8/layout/venn1"/>
    <dgm:cxn modelId="{955491BD-46BA-4C3A-9B9C-BD247AF4A90C}" type="presParOf" srcId="{952F94A1-6279-48D9-8D4E-5E871F336692}" destId="{D9AA70FD-DF5C-4995-A684-F772A0AF370A}" srcOrd="1" destOrd="0" presId="urn:microsoft.com/office/officeart/2005/8/layout/venn1"/>
    <dgm:cxn modelId="{BF48B828-80FE-419C-B77D-E70EAA6540BF}" type="presParOf" srcId="{952F94A1-6279-48D9-8D4E-5E871F336692}" destId="{EF191D42-0187-4C8B-9DEA-3D80689A7070}" srcOrd="2" destOrd="0" presId="urn:microsoft.com/office/officeart/2005/8/layout/venn1"/>
    <dgm:cxn modelId="{DA47B78D-C4C8-4C7F-9C02-C19816F2CB5D}" type="presParOf" srcId="{952F94A1-6279-48D9-8D4E-5E871F336692}" destId="{9F9C7062-4ED8-4232-A1D0-F235C634EE14}" srcOrd="3" destOrd="0" presId="urn:microsoft.com/office/officeart/2005/8/layout/venn1"/>
    <dgm:cxn modelId="{F302801D-C04E-4716-9518-9EC576482BC9}" type="presParOf" srcId="{952F94A1-6279-48D9-8D4E-5E871F336692}" destId="{57D7A7B5-4227-4525-89F9-CAE47C116EBB}" srcOrd="4" destOrd="0" presId="urn:microsoft.com/office/officeart/2005/8/layout/venn1"/>
    <dgm:cxn modelId="{4FE7565B-D1C7-4F4C-9764-85A8871D7F01}" type="presParOf" srcId="{952F94A1-6279-48D9-8D4E-5E871F336692}" destId="{7267CBC4-672F-4F99-9EB8-434CF5ACDF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27BDB-E511-450A-B7FB-7401C00E7D4C}">
      <dsp:nvSpPr>
        <dsp:cNvPr id="0" name=""/>
        <dsp:cNvSpPr/>
      </dsp:nvSpPr>
      <dsp:spPr>
        <a:xfrm>
          <a:off x="1174941" y="0"/>
          <a:ext cx="2651125" cy="2651125"/>
        </a:xfrm>
        <a:prstGeom prst="ellipse">
          <a:avLst/>
        </a:prstGeom>
        <a:solidFill>
          <a:schemeClr val="accent2"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Talent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1800" kern="1200" dirty="0"/>
            <a:t>(Skilled Workforce)</a:t>
          </a:r>
          <a:endParaRPr lang="en-US" sz="2400" kern="1200" dirty="0"/>
        </a:p>
      </dsp:txBody>
      <dsp:txXfrm>
        <a:off x="1528424" y="463946"/>
        <a:ext cx="1944158" cy="1193006"/>
      </dsp:txXfrm>
    </dsp:sp>
    <dsp:sp modelId="{EF191D42-0187-4C8B-9DEA-3D80689A7070}">
      <dsp:nvSpPr>
        <dsp:cNvPr id="0" name=""/>
        <dsp:cNvSpPr/>
      </dsp:nvSpPr>
      <dsp:spPr>
        <a:xfrm>
          <a:off x="2196561" y="1639013"/>
          <a:ext cx="2651125" cy="2651125"/>
        </a:xfrm>
        <a:prstGeom prst="ellipse">
          <a:avLst/>
        </a:prstGeom>
        <a:solidFill>
          <a:schemeClr val="accent5"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Economy</a:t>
          </a:r>
          <a:br>
            <a:rPr lang="en-US" sz="2400" kern="1200" dirty="0"/>
          </a:br>
          <a:r>
            <a:rPr lang="en-US" sz="1800" kern="1200" dirty="0"/>
            <a:t>(Project60)</a:t>
          </a:r>
          <a:endParaRPr lang="en-US" sz="2400" kern="1200" dirty="0"/>
        </a:p>
      </dsp:txBody>
      <dsp:txXfrm>
        <a:off x="3007364" y="2323887"/>
        <a:ext cx="1590675" cy="1458118"/>
      </dsp:txXfrm>
    </dsp:sp>
    <dsp:sp modelId="{57D7A7B5-4227-4525-89F9-CAE47C116EBB}">
      <dsp:nvSpPr>
        <dsp:cNvPr id="0" name=""/>
        <dsp:cNvSpPr/>
      </dsp:nvSpPr>
      <dsp:spPr>
        <a:xfrm>
          <a:off x="153321" y="1639013"/>
          <a:ext cx="2651125" cy="2651125"/>
        </a:xfrm>
        <a:prstGeom prst="ellipse">
          <a:avLst/>
        </a:prstGeom>
        <a:solidFill>
          <a:schemeClr val="accent1"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Innovation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en-US" sz="1800" kern="1200" dirty="0"/>
            <a:t>(IGEM)</a:t>
          </a:r>
          <a:endParaRPr lang="en-US" sz="2400" kern="1200" dirty="0"/>
        </a:p>
      </dsp:txBody>
      <dsp:txXfrm>
        <a:off x="402969" y="2323887"/>
        <a:ext cx="1590675" cy="145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0.11455</cdr:x>
      <cdr:y>0.52353</cdr:y>
    </cdr:from>
    <cdr:to>
      <cdr:x>0.38702</cdr:x>
      <cdr:y>0.56964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3276600"/>
          <a:ext cx="2356162" cy="28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Poverty - Family of 4</a:t>
          </a:r>
        </a:p>
      </cdr:txBody>
    </cdr:sp>
  </cdr:relSizeAnchor>
  <cdr:relSizeAnchor xmlns:cdr="http://schemas.openxmlformats.org/drawingml/2006/chartDrawing">
    <cdr:from>
      <cdr:x>0.14194</cdr:x>
      <cdr:y>0.32546</cdr:y>
    </cdr:from>
    <cdr:to>
      <cdr:x>0.36224</cdr:x>
      <cdr:y>0.38336</cdr:y>
    </cdr:to>
    <cdr:sp macro="" textlink="">
      <cdr:nvSpPr>
        <cdr:cNvPr id="3" name="TextBox 2"/>
        <cdr:cNvSpPr txBox="1"/>
      </cdr:nvSpPr>
      <cdr:spPr>
        <a:xfrm xmlns:a="http://schemas.openxmlformats.org/drawingml/2006/main" rot="2096961">
          <a:off x="1227415" y="2036967"/>
          <a:ext cx="1905000" cy="362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Unemployment Rate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0.12871</cdr:x>
      <cdr:y>0.14851</cdr:y>
    </cdr:from>
    <cdr:to>
      <cdr:x>0.29844</cdr:x>
      <cdr:y>0.40783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990600" y="685800"/>
          <a:ext cx="1306284" cy="1197428"/>
        </a:xfrm>
        <a:prstGeom xmlns:a="http://schemas.openxmlformats.org/drawingml/2006/main" prst="ellipse">
          <a:avLst/>
        </a:prstGeom>
        <a:solidFill xmlns:a="http://schemas.openxmlformats.org/drawingml/2006/main">
          <a:srgbClr val="6699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0.11457</cdr:x>
      <cdr:y>0.19802</cdr:y>
    </cdr:from>
    <cdr:to>
      <cdr:x>0.31259</cdr:x>
      <cdr:y>0.45733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1742" y="914400"/>
          <a:ext cx="1523999" cy="1197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ROI</a:t>
          </a:r>
        </a:p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12 to 1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0.34653</cdr:x>
      <cdr:y>0.24752</cdr:y>
    </cdr:from>
    <cdr:to>
      <cdr:x>0.48515</cdr:x>
      <cdr:y>0.4593</cdr:y>
    </cdr:to>
    <cdr:sp macro="" textlink="">
      <cdr:nvSpPr>
        <cdr:cNvPr id="6" name="Oval 5"/>
        <cdr:cNvSpPr/>
      </cdr:nvSpPr>
      <cdr:spPr>
        <a:xfrm xmlns:a="http://schemas.openxmlformats.org/drawingml/2006/main">
          <a:off x="2667000" y="1143000"/>
          <a:ext cx="1066800" cy="977900"/>
        </a:xfrm>
        <a:prstGeom xmlns:a="http://schemas.openxmlformats.org/drawingml/2006/main" prst="ellipse">
          <a:avLst/>
        </a:prstGeom>
        <a:solidFill xmlns:a="http://schemas.openxmlformats.org/drawingml/2006/main">
          <a:srgbClr val="6699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0.34653</cdr:x>
      <cdr:y>0.27778</cdr:y>
    </cdr:from>
    <cdr:to>
      <cdr:x>0.48515</cdr:x>
      <cdr:y>0.4593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2667000" y="1282700"/>
          <a:ext cx="1066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ROI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to 1</a:t>
          </a:r>
          <a:endParaRPr lang="en-U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0.84158</cdr:x>
      <cdr:y>0.26403</cdr:y>
    </cdr:from>
    <cdr:to>
      <cdr:x>0.9802</cdr:x>
      <cdr:y>0.4758</cdr:y>
    </cdr:to>
    <cdr:grpSp>
      <cdr:nvGrpSpPr>
        <cdr:cNvPr id="12" name="Group 11"/>
        <cdr:cNvGrpSpPr/>
      </cdr:nvGrpSpPr>
      <cdr:grpSpPr>
        <a:xfrm xmlns:a="http://schemas.openxmlformats.org/drawingml/2006/main">
          <a:off x="6476968" y="1219217"/>
          <a:ext cx="1066847" cy="977894"/>
          <a:chOff x="6477000" y="1219200"/>
          <a:chExt cx="1066800" cy="977900"/>
        </a:xfrm>
      </cdr:grpSpPr>
      <cdr:sp macro="" textlink="">
        <cdr:nvSpPr>
          <cdr:cNvPr id="8" name="Oval 7"/>
          <cdr:cNvSpPr/>
        </cdr:nvSpPr>
        <cdr:spPr>
          <a:xfrm xmlns:a="http://schemas.openxmlformats.org/drawingml/2006/main">
            <a:off x="6477000" y="1219200"/>
            <a:ext cx="1066800" cy="977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69900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9" name="TextBox 3"/>
          <cdr:cNvSpPr txBox="1"/>
        </cdr:nvSpPr>
        <cdr:spPr>
          <a:xfrm xmlns:a="http://schemas.openxmlformats.org/drawingml/2006/main">
            <a:off x="6477000" y="1358900"/>
            <a:ext cx="1066800" cy="8382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</a:p>
          <a:p xmlns:a="http://schemas.openxmlformats.org/drawingml/2006/main"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0.57426</cdr:x>
      <cdr:y>0.29428</cdr:y>
    </cdr:from>
    <cdr:to>
      <cdr:x>0.69307</cdr:x>
      <cdr:y>0.4758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4419600" y="1358900"/>
          <a:ext cx="914400" cy="838200"/>
        </a:xfrm>
        <a:prstGeom xmlns:a="http://schemas.openxmlformats.org/drawingml/2006/main" prst="ellipse">
          <a:avLst/>
        </a:prstGeom>
        <a:solidFill xmlns:a="http://schemas.openxmlformats.org/drawingml/2006/main">
          <a:srgbClr val="6699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0.56436</cdr:x>
      <cdr:y>0.31353</cdr:y>
    </cdr:from>
    <cdr:to>
      <cdr:x>0.70297</cdr:x>
      <cdr:y>0.49505</cdr:y>
    </cdr:to>
    <cdr:sp macro="" textlink="">
      <cdr:nvSpPr>
        <cdr:cNvPr id="11" name="TextBox 3"/>
        <cdr:cNvSpPr txBox="1"/>
      </cdr:nvSpPr>
      <cdr:spPr>
        <a:xfrm xmlns:a="http://schemas.openxmlformats.org/drawingml/2006/main">
          <a:off x="4343400" y="1447800"/>
          <a:ext cx="1066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ROI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to 1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9" tIns="46745" rIns="93489" bIns="467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89" tIns="46745" rIns="93489" bIns="46745" rtlCol="0"/>
          <a:lstStyle>
            <a:lvl1pPr algn="r">
              <a:defRPr sz="1200"/>
            </a:lvl1pPr>
          </a:lstStyle>
          <a:p>
            <a:fld id="{DCBAF2FA-FD40-46D2-9DD6-D2FC3DD79619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6913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9" tIns="46745" rIns="93489" bIns="467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9" tIns="46745" rIns="93489" bIns="46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89" tIns="46745" rIns="93489" bIns="467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89" tIns="46745" rIns="93489" bIns="46745" rtlCol="0" anchor="b"/>
          <a:lstStyle>
            <a:lvl1pPr algn="r">
              <a:defRPr sz="1200"/>
            </a:lvl1pPr>
          </a:lstStyle>
          <a:p>
            <a:fld id="{63EA2F7C-2B64-412F-8E98-35E950F77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5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8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9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6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D50AF-FEAB-4939-87A5-FA05D80786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8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we have work to do to convince those high school graduates to</a:t>
            </a:r>
            <a:r>
              <a:rPr lang="en-US" baseline="0" dirty="0" smtClean="0"/>
              <a:t> go on and invest in a postsecondary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8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49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0E7C-028E-46BF-B1DF-258C29111BB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58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7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5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3DFD-D7DD-4B45-9073-042E2D4192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1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67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91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5B31D-C7EF-428C-9EE7-936A60263C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5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3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75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75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10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6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0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19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5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51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7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9661-2464-4D3C-BDC4-956B11578E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21F66-790D-4BDE-923F-465CA02E361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2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4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F7C-2B64-412F-8E98-35E950F77B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6913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0E7C-028E-46BF-B1DF-258C29111B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9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7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8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3408-78EB-42EB-870B-734908569A40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A50-999F-41A5-BACE-23C75B5EE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0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234364"/>
            <a:ext cx="509336" cy="5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234364"/>
            <a:ext cx="509336" cy="5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0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234364"/>
            <a:ext cx="509336" cy="5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6234364"/>
            <a:ext cx="509336" cy="5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5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1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9" y="5410200"/>
            <a:ext cx="630576" cy="13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6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7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7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1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34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5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14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1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93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3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99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6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0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4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C362-8935-4EDB-BD49-1E286FA34CBD}" type="datetimeFigureOut">
              <a:rPr lang="en-US" smtClean="0"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A6DB-EC0E-41D9-B43F-D3875A4E6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8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E1DE49-6DF7-448E-8289-81A8F03D42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999A4E-F217-4211-8A1F-922221C56B20}" type="datetimeFigureOut">
              <a:rPr lang="en-US" smtClean="0">
                <a:solidFill>
                  <a:srgbClr val="EEECE1"/>
                </a:solidFill>
              </a:rPr>
              <a:pPr/>
              <a:t>1/15/2014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A64F-EC4D-402B-BFBB-A7E6A4284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98DF-E079-40C9-92A7-83CAE1AB2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BTUqWOvXiqsOM&amp;tbnid=1f2Y9x9KZnM1MM:&amp;ved=0CAUQjRw&amp;url=http://www.dazines.co.uk/design/what-is-a-web-portal&amp;ei=_Q7TUufBGoOGogSg0IHgBw&amp;bvm=bv.59026428,d.cGU&amp;psig=AFQjCNERUUcomzbQy7H_8dwXsPXw8YQUug&amp;ust=138964991692616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v0D5zok-pn0pM&amp;tbnid=wKTa3EM2S6sT5M:&amp;ved=0CAUQjRw&amp;url=http://www.creditunionbusiness.com/2012/10/11/prioritizing-your-credit-union-what-goes-into-your-business-impact-analysis/&amp;ei=zGjTUs6bGcf-oQTEpoGYBA&amp;bvm=bv.59026428,d.cGU&amp;psig=AFQjCNHXT6JcsB7PFMqmHkfZ1dN9SHCNrA&amp;ust=138967290560495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J6tldO9Z_S8QM&amp;tbnid=iACoV51W-gFGAM:&amp;ved=0CAUQjRw&amp;url=http://www.atg.wa.gov/BlogPost.aspx?id%3D21940&amp;ei=aVSmUpHWG47YoASBpYLYDA&amp;bvm=bv.57799294,d.cGU&amp;psig=AFQjCNFad2xqbk0vZXhRDdPyvGe8XGnXWA&amp;ust=138671855700524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uMxkdfWrPspXM&amp;tbnid=OG0uEKorabzU6M:&amp;ved=0CAUQjRw&amp;url=http://www.ecm-reflections.com/2012/08/reflections-on-proactivity-and-partnerships.html&amp;ei=82zTUoaDM9bioASSuYDQDw&amp;bvm=bv.59026428,d.cGU&amp;psig=AFQjCNHnmvBSedzeEovtjlQg_Xqsc0Fj8A&amp;ust=138967382703444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s3QHwPK4PT07M&amp;tbnid=aupNHb8vsc4oFM:&amp;ved=0CAUQjRw&amp;url=http://positivepsychologynews.com/news/aren-cohen/200812121313&amp;ei=hcrVUvn8DNDZoAS_zYH4Dg&amp;bvm=bv.59378465,d.cGU&amp;psig=AFQjCNGcaOGmNFOC_Cp1Q3gueXKHpS5TKg&amp;ust=138982896594933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qD9YKpfd65jMM&amp;tbnid=VW89BiVr6N-k3M:&amp;ved=0CAUQjRw&amp;url=http://www.aidfundingevents.gr/Economic%20phases.html&amp;ei=rDTTUvnrN8j4oAT1oICQAQ&amp;bvm=bv.59026428,d.cGU&amp;psig=AFQjCNGKJyK_Ckoq3k1N1VDJCpqYq5-i5g&amp;ust=138965957929495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800px-Idaho_State_Capitol_D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894"/>
          <a:stretch/>
        </p:blipFill>
        <p:spPr bwMode="auto">
          <a:xfrm>
            <a:off x="-344654" y="0"/>
            <a:ext cx="9994984" cy="69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159276"/>
            <a:ext cx="7900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President Don Soltman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Idaho State Board of Education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January 20, 2014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Joint Finance-Appropriations Committee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Lucida Sans" panose="020B0602030504020204" pitchFamily="34" charset="0"/>
              </a:rPr>
              <a:t>Strategy 1:</a:t>
            </a:r>
            <a:br>
              <a:rPr lang="en-US" b="1" dirty="0" smtClean="0">
                <a:latin typeface="Lucida Sans" panose="020B0602030504020204" pitchFamily="34" charset="0"/>
              </a:rPr>
            </a:br>
            <a:r>
              <a:rPr lang="en-US" b="1" dirty="0" smtClean="0">
                <a:latin typeface="Lucida Sans" panose="020B0602030504020204" pitchFamily="34" charset="0"/>
              </a:rPr>
              <a:t>Strengthening the Pipeline</a:t>
            </a:r>
            <a:endParaRPr lang="en-US" b="1" dirty="0">
              <a:latin typeface="Lucida Sans" panose="020B0602030504020204" pitchFamily="34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5410200" cy="30480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College &amp; Career Readiness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Intentional Advising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Accelerated Pathways</a:t>
            </a:r>
          </a:p>
          <a:p>
            <a:pPr>
              <a:buNone/>
            </a:pPr>
            <a:endParaRPr lang="en-US" dirty="0">
              <a:latin typeface="Lucida Sans" panose="020B0602030504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39240"/>
            <a:ext cx="3705468" cy="493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418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8260" y="1752600"/>
            <a:ext cx="8510940" cy="4648200"/>
            <a:chOff x="1284041" y="1905000"/>
            <a:chExt cx="6418086" cy="35052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0820854"/>
                </p:ext>
              </p:extLst>
            </p:nvPr>
          </p:nvGraphicFramePr>
          <p:xfrm>
            <a:off x="1519343" y="1905000"/>
            <a:ext cx="584200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7"/>
            <p:cNvSpPr txBox="1"/>
            <p:nvPr/>
          </p:nvSpPr>
          <p:spPr>
            <a:xfrm rot="16200000">
              <a:off x="159456" y="3180504"/>
              <a:ext cx="2589953" cy="3407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CC"/>
                  </a:solidFill>
                  <a:latin typeface="Lucida Sans" panose="020B0602030504020204" pitchFamily="34" charset="0"/>
                  <a:cs typeface="Arial" panose="020B0604020202020204" pitchFamily="34" charset="0"/>
                </a:rPr>
                <a:t>Headcount</a:t>
              </a:r>
            </a:p>
          </p:txBody>
        </p:sp>
        <p:sp>
          <p:nvSpPr>
            <p:cNvPr id="6" name="TextBox 8"/>
            <p:cNvSpPr txBox="1"/>
            <p:nvPr/>
          </p:nvSpPr>
          <p:spPr>
            <a:xfrm rot="5400000">
              <a:off x="6236759" y="3229187"/>
              <a:ext cx="2589953" cy="3407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Lucida Sans" panose="020B0602030504020204" pitchFamily="34" charset="0"/>
                  <a:cs typeface="Arial" panose="020B0604020202020204" pitchFamily="34" charset="0"/>
                </a:rPr>
                <a:t>Credit Hours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Lucida Sans" panose="020B0602030504020204" pitchFamily="34" charset="0"/>
                <a:cs typeface="Arial" panose="020B0604020202020204" pitchFamily="34" charset="0"/>
              </a:rPr>
              <a:t>Statewide Dual Credit </a:t>
            </a:r>
          </a:p>
          <a:p>
            <a:r>
              <a:rPr lang="en-US" sz="2800" b="1" dirty="0">
                <a:latin typeface="Lucida Sans" panose="020B0602030504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latin typeface="Lucida Sans" panose="020B0602030504020204" pitchFamily="34" charset="0"/>
                <a:cs typeface="Arial" panose="020B0604020202020204" pitchFamily="34" charset="0"/>
              </a:rPr>
              <a:t>nnual Credit Hours Taken and Enrollment</a:t>
            </a:r>
            <a:endParaRPr lang="en-US" sz="2800" b="1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210094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18.4%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93804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371" y="3984172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7.0%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43988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Lucida Sans" pitchFamily="34" charset="0"/>
              </a:rPr>
              <a:t>Task Force for </a:t>
            </a:r>
            <a:br>
              <a:rPr lang="en-US" b="1" dirty="0" smtClean="0">
                <a:latin typeface="Lucida Sans" pitchFamily="34" charset="0"/>
              </a:rPr>
            </a:br>
            <a:r>
              <a:rPr lang="en-US" b="1" dirty="0" smtClean="0">
                <a:latin typeface="Lucida Sans" pitchFamily="34" charset="0"/>
              </a:rPr>
              <a:t>Improving Education</a:t>
            </a:r>
            <a:endParaRPr lang="en-US" b="1" dirty="0">
              <a:latin typeface="Lucida 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3498">
            <a:off x="2250137" y="2614143"/>
            <a:ext cx="4464486" cy="35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5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28600"/>
            <a:ext cx="7810500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Lucida Sans" panose="020B0602030504020204" pitchFamily="34" charset="0"/>
              </a:rPr>
              <a:t>Estimated Average Freshman Graduation Rate for SY 2009-10</a:t>
            </a:r>
            <a:endParaRPr lang="en-US" sz="3000" b="1" dirty="0">
              <a:latin typeface="Lucida Sans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05600" cy="48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14400" y="2286000"/>
            <a:ext cx="1524000" cy="914400"/>
          </a:xfrm>
          <a:prstGeom prst="wedgeEllipseCallout">
            <a:avLst>
              <a:gd name="adj1" fmla="val 58771"/>
              <a:gd name="adj2" fmla="val -2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84%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60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" panose="020B0602030504020204" pitchFamily="34" charset="0"/>
              </a:rPr>
              <a:t>Idaho’s Go to College Rate</a:t>
            </a:r>
            <a:endParaRPr lang="en-US" b="1" dirty="0">
              <a:latin typeface="Lucida Sans" panose="020B0602030504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81032"/>
              </p:ext>
            </p:extLst>
          </p:nvPr>
        </p:nvGraphicFramePr>
        <p:xfrm>
          <a:off x="609600" y="1295400"/>
          <a:ext cx="76962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607429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 of 2012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07429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 of 2013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6546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2013 Enrollment Only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ivation-mind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0000">
            <a:off x="3559926" y="2948402"/>
            <a:ext cx="5617825" cy="374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57814"/>
            <a:ext cx="883919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Lucida Sans" panose="020B0602030504020204" pitchFamily="34" charset="0"/>
              </a:rPr>
              <a:t>Strategy 2:</a:t>
            </a:r>
            <a:br>
              <a:rPr lang="en-US" b="1" dirty="0" smtClean="0">
                <a:latin typeface="Lucida Sans" panose="020B0602030504020204" pitchFamily="34" charset="0"/>
              </a:rPr>
            </a:br>
            <a:r>
              <a:rPr lang="en-US" b="1" dirty="0" smtClean="0">
                <a:latin typeface="Lucida Sans" panose="020B0602030504020204" pitchFamily="34" charset="0"/>
              </a:rPr>
              <a:t>Transforming Remediation</a:t>
            </a:r>
            <a:endParaRPr lang="en-US" b="1" dirty="0">
              <a:latin typeface="Lucida Sans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1" y="185801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Preparation/Alignment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Lucida Sans" panose="020B0602030504020204" pitchFamily="34" charset="0"/>
              </a:rPr>
              <a:t>Remediation Need</a:t>
            </a:r>
            <a:endParaRPr lang="en-US" sz="4000" b="1" dirty="0">
              <a:latin typeface="Lucida Sans" panose="020B0602030504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819400" y="6248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Data Source:  Postsecondary institution remediation data submission to SBOE.</a:t>
            </a:r>
          </a:p>
          <a:p>
            <a:pPr algn="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433868"/>
              </p:ext>
            </p:extLst>
          </p:nvPr>
        </p:nvGraphicFramePr>
        <p:xfrm>
          <a:off x="740229" y="16002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206829" y="786825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Lucida Sans" panose="020B0602030504020204" pitchFamily="34" charset="0"/>
              </a:rPr>
              <a:t>1</a:t>
            </a:r>
            <a:r>
              <a:rPr lang="en-US" sz="1600" baseline="30000" dirty="0" smtClean="0">
                <a:latin typeface="Lucida Sans" panose="020B0602030504020204" pitchFamily="34" charset="0"/>
              </a:rPr>
              <a:t>st</a:t>
            </a:r>
            <a:r>
              <a:rPr lang="en-US" sz="1600" dirty="0" smtClean="0">
                <a:latin typeface="Lucida Sans" panose="020B0602030504020204" pitchFamily="34" charset="0"/>
              </a:rPr>
              <a:t>-Time, 1</a:t>
            </a:r>
            <a:r>
              <a:rPr lang="en-US" sz="1600" baseline="30000" dirty="0" smtClean="0">
                <a:latin typeface="Lucida Sans" panose="020B0602030504020204" pitchFamily="34" charset="0"/>
              </a:rPr>
              <a:t>st</a:t>
            </a:r>
            <a:r>
              <a:rPr lang="en-US" sz="1600" dirty="0" smtClean="0">
                <a:latin typeface="Lucida Sans" panose="020B0602030504020204" pitchFamily="34" charset="0"/>
              </a:rPr>
              <a:t>-Year Students Who Graduated from an Idaho High School in the Prior 12 Months and Attended a Public Postsecondary Institution</a:t>
            </a:r>
          </a:p>
          <a:p>
            <a:pPr algn="ctr"/>
            <a:endParaRPr lang="en-US" sz="1000" dirty="0" smtClean="0">
              <a:latin typeface="Lucida Sans" panose="020B0602030504020204" pitchFamily="34" charset="0"/>
            </a:endParaRPr>
          </a:p>
          <a:p>
            <a:pPr algn="ctr"/>
            <a:r>
              <a:rPr lang="en-US" sz="1400" dirty="0" smtClean="0">
                <a:latin typeface="Lucida Sans" panose="020B0602030504020204" pitchFamily="34" charset="0"/>
              </a:rPr>
              <a:t>(need identified by placement assessment)</a:t>
            </a:r>
            <a:endParaRPr lang="en-US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" panose="020B0602030504020204" pitchFamily="34" charset="0"/>
              </a:rPr>
              <a:t>Strategy 3:</a:t>
            </a:r>
            <a:br>
              <a:rPr lang="en-US" b="1" dirty="0" smtClean="0">
                <a:latin typeface="Lucida Sans" panose="020B0602030504020204" pitchFamily="34" charset="0"/>
              </a:rPr>
            </a:br>
            <a:r>
              <a:rPr lang="en-US" b="1" dirty="0" smtClean="0">
                <a:latin typeface="Lucida Sans" panose="020B0602030504020204" pitchFamily="34" charset="0"/>
              </a:rPr>
              <a:t>Structure for Success</a:t>
            </a:r>
            <a:endParaRPr lang="en-US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portal – articulation and transfer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Reform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www.dazines.co.uk/media/storage/editor/images/what-is-web-por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57525"/>
            <a:ext cx="4762500" cy="35718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15375" r="50026"/>
          <a:stretch/>
        </p:blipFill>
        <p:spPr bwMode="auto">
          <a:xfrm>
            <a:off x="-6219" y="2044959"/>
            <a:ext cx="9150532" cy="435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Lucida Sans" panose="020B0602030504020204" pitchFamily="34" charset="0"/>
              </a:rPr>
              <a:t>Articulation and Transfer</a:t>
            </a:r>
            <a:endParaRPr lang="en-US" sz="48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/>
          <a:stretch/>
        </p:blipFill>
        <p:spPr bwMode="auto">
          <a:xfrm>
            <a:off x="-43542" y="1524000"/>
            <a:ext cx="92248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4456" cy="1143000"/>
          </a:xfrm>
        </p:spPr>
        <p:txBody>
          <a:bodyPr/>
          <a:lstStyle/>
          <a:p>
            <a:r>
              <a:rPr lang="en-US" b="1" dirty="0" smtClean="0">
                <a:latin typeface="Lucida Sans" pitchFamily="34" charset="0"/>
              </a:rPr>
              <a:t>State Board Members</a:t>
            </a:r>
            <a:endParaRPr lang="en-US" b="1" dirty="0">
              <a:latin typeface="Lucida Sans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4972" y="4312559"/>
            <a:ext cx="1237611" cy="1564640"/>
            <a:chOff x="6574972" y="3690983"/>
            <a:chExt cx="1237611" cy="1564640"/>
          </a:xfrm>
        </p:grpSpPr>
        <p:sp>
          <p:nvSpPr>
            <p:cNvPr id="4" name="Rounded Rectangle 3"/>
            <p:cNvSpPr/>
            <p:nvPr/>
          </p:nvSpPr>
          <p:spPr>
            <a:xfrm>
              <a:off x="6588081" y="3690983"/>
              <a:ext cx="1224502" cy="156464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74972" y="4026624"/>
              <a:ext cx="12245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Pending</a:t>
              </a:r>
            </a:p>
            <a:p>
              <a:pPr algn="ctr"/>
              <a:r>
                <a:rPr lang="en-US" sz="1400" dirty="0" smtClean="0"/>
                <a:t>Gubernatorial Appointment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357" y="1600200"/>
            <a:ext cx="1224501" cy="1984177"/>
            <a:chOff x="1170357" y="1600200"/>
            <a:chExt cx="1224501" cy="19841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 b="3591"/>
            <a:stretch/>
          </p:blipFill>
          <p:spPr>
            <a:xfrm>
              <a:off x="1219200" y="1600200"/>
              <a:ext cx="1149981" cy="1600200"/>
            </a:xfrm>
            <a:prstGeom prst="round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170357" y="3276600"/>
              <a:ext cx="122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Don Soltman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5600" y="1607820"/>
            <a:ext cx="1387635" cy="1976556"/>
            <a:chOff x="2895600" y="1607820"/>
            <a:chExt cx="1387635" cy="197655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9"/>
            <a:stretch/>
          </p:blipFill>
          <p:spPr>
            <a:xfrm>
              <a:off x="3007356" y="1607820"/>
              <a:ext cx="1172910" cy="1584960"/>
            </a:xfrm>
            <a:prstGeom prst="round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95600" y="3276599"/>
              <a:ext cx="1387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Emma Atchley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1607820"/>
            <a:ext cx="1387635" cy="1998327"/>
            <a:chOff x="4648200" y="1607820"/>
            <a:chExt cx="1387635" cy="199832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77" b="7579"/>
            <a:stretch/>
          </p:blipFill>
          <p:spPr>
            <a:xfrm>
              <a:off x="4743022" y="1607820"/>
              <a:ext cx="1219201" cy="1616864"/>
            </a:xfrm>
            <a:prstGeom prst="round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48200" y="3298370"/>
              <a:ext cx="1387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Rod Lewis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4600" y="1607820"/>
            <a:ext cx="1785578" cy="2017122"/>
            <a:chOff x="6324600" y="1607820"/>
            <a:chExt cx="1785578" cy="2017122"/>
          </a:xfrm>
        </p:grpSpPr>
        <p:pic>
          <p:nvPicPr>
            <p:cNvPr id="16" name="Picture 15" descr="Westerberg_sm.jpg"/>
            <p:cNvPicPr>
              <a:picLocks noChangeAspect="1"/>
            </p:cNvPicPr>
            <p:nvPr/>
          </p:nvPicPr>
          <p:blipFill>
            <a:blip r:embed="rId6" cstate="email">
              <a:lum bright="-10000" contrast="10000"/>
            </a:blip>
            <a:stretch>
              <a:fillRect/>
            </a:stretch>
          </p:blipFill>
          <p:spPr>
            <a:xfrm>
              <a:off x="6547674" y="1607820"/>
              <a:ext cx="1306002" cy="16687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6324600" y="3317165"/>
              <a:ext cx="1785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Richard Westerberg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99429" y="4201466"/>
            <a:ext cx="1315171" cy="1973711"/>
            <a:chOff x="1199429" y="4201466"/>
            <a:chExt cx="1315171" cy="19737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48"/>
            <a:stretch/>
          </p:blipFill>
          <p:spPr>
            <a:xfrm>
              <a:off x="1295400" y="4201466"/>
              <a:ext cx="1190128" cy="1587500"/>
            </a:xfrm>
            <a:prstGeom prst="round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199429" y="5867400"/>
              <a:ext cx="1315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Milford Terrell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4212896"/>
            <a:ext cx="1315171" cy="1973167"/>
            <a:chOff x="2971800" y="4212896"/>
            <a:chExt cx="1315171" cy="1973167"/>
          </a:xfrm>
        </p:grpSpPr>
        <p:pic>
          <p:nvPicPr>
            <p:cNvPr id="22" name="Picture 1" descr="T:\Board of Education\Board Matters\Board Photos\Bill Goesling.jp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r="7020"/>
            <a:stretch/>
          </p:blipFill>
          <p:spPr bwMode="auto">
            <a:xfrm>
              <a:off x="3024986" y="4212896"/>
              <a:ext cx="1155280" cy="1564640"/>
            </a:xfrm>
            <a:prstGeom prst="round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971800" y="5878286"/>
              <a:ext cx="1315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Bill Goesling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3022" y="4223658"/>
            <a:ext cx="1315171" cy="1962405"/>
            <a:chOff x="4743022" y="4223658"/>
            <a:chExt cx="1315171" cy="1962405"/>
          </a:xfrm>
        </p:grpSpPr>
        <p:pic>
          <p:nvPicPr>
            <p:cNvPr id="15" name="Picture 14" descr="TomLuna_sm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743022" y="4223658"/>
              <a:ext cx="1224501" cy="15646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4743022" y="5878286"/>
              <a:ext cx="1315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Tom Luna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1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r>
              <a:rPr lang="en-US" sz="4000" b="1" dirty="0" smtClean="0">
                <a:latin typeface="Lucida Sans" panose="020B0602030504020204" pitchFamily="34" charset="0"/>
              </a:rPr>
              <a:t>Strategy 4:</a:t>
            </a:r>
            <a:br>
              <a:rPr lang="en-US" sz="4000" b="1" dirty="0" smtClean="0">
                <a:latin typeface="Lucida Sans" panose="020B0602030504020204" pitchFamily="34" charset="0"/>
              </a:rPr>
            </a:br>
            <a:r>
              <a:rPr lang="en-US" sz="4000" b="1" dirty="0" smtClean="0">
                <a:latin typeface="Lucida Sans" panose="020B0602030504020204" pitchFamily="34" charset="0"/>
              </a:rPr>
              <a:t>Reward Progress </a:t>
            </a:r>
            <a:r>
              <a:rPr lang="en-US" sz="4000" b="1" dirty="0">
                <a:latin typeface="Lucida Sans" panose="020B0602030504020204" pitchFamily="34" charset="0"/>
              </a:rPr>
              <a:t>&amp;</a:t>
            </a:r>
            <a:r>
              <a:rPr lang="en-US" sz="4000" b="1" dirty="0" smtClean="0">
                <a:latin typeface="Lucida Sans" panose="020B0602030504020204" pitchFamily="34" charset="0"/>
              </a:rPr>
              <a:t> Completion</a:t>
            </a:r>
            <a:endParaRPr lang="en-US" sz="4000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343400" cy="4525963"/>
          </a:xfrm>
        </p:spPr>
        <p:txBody>
          <a:bodyPr/>
          <a:lstStyle/>
          <a:p>
            <a:r>
              <a:rPr lang="en-US" sz="3000" dirty="0"/>
              <a:t>Establish Metrics and Accountability Tied to Institutional Mission</a:t>
            </a:r>
          </a:p>
          <a:p>
            <a:r>
              <a:rPr lang="en-US" sz="3000" dirty="0" smtClean="0"/>
              <a:t>Recognize </a:t>
            </a:r>
            <a:r>
              <a:rPr lang="en-US" sz="3000" dirty="0"/>
              <a:t>and Reward Performance</a:t>
            </a:r>
          </a:p>
          <a:p>
            <a:r>
              <a:rPr lang="en-US" sz="3000" dirty="0" smtClean="0"/>
              <a:t>Redesign </a:t>
            </a:r>
            <a:r>
              <a:rPr lang="en-US" sz="3000" dirty="0"/>
              <a:t>the State’s </a:t>
            </a:r>
            <a:r>
              <a:rPr lang="en-US" sz="3000" dirty="0" smtClean="0"/>
              <a:t>Financial </a:t>
            </a:r>
            <a:r>
              <a:rPr lang="en-US" sz="3000" dirty="0"/>
              <a:t>Support for Postsecondary Students</a:t>
            </a:r>
          </a:p>
        </p:txBody>
      </p:sp>
      <p:pic>
        <p:nvPicPr>
          <p:cNvPr id="4" name="Picture 2" descr="http://smallbiztrends.com/wp-content/uploads/2011/01/iStock_000004996421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088">
            <a:off x="4828562" y="2339671"/>
            <a:ext cx="3860800" cy="28956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Lucida Sans" panose="020B0602030504020204" pitchFamily="34" charset="0"/>
              </a:rPr>
              <a:t>Program</a:t>
            </a:r>
            <a:r>
              <a:rPr lang="en-US" sz="4800" b="1" dirty="0" smtClean="0">
                <a:latin typeface="Lucida Sans" panose="020B0602030504020204" pitchFamily="34" charset="0"/>
              </a:rPr>
              <a:t> Prioritization</a:t>
            </a:r>
            <a:endParaRPr lang="en-US" sz="4800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all academic and non-academic programs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 improvement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efficient resource allocation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Fulfills Governor’s Zero-Base Budget mandate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3074" name="Picture 2" descr="http://www.creditunionbusiness.com/wp-content/uploads/2012/10/Screen-Shot-2012-10-11-at-3.51.07-PM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3175" r="1930" b="2998"/>
          <a:stretch/>
        </p:blipFill>
        <p:spPr bwMode="auto">
          <a:xfrm>
            <a:off x="3548743" y="3886200"/>
            <a:ext cx="5442857" cy="28956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CSC #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347">
            <a:off x="409526" y="3014450"/>
            <a:ext cx="48006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ucida Sans" pitchFamily="34" charset="0"/>
                <a:ea typeface="+mj-ea"/>
                <a:cs typeface="Lucida Sans" pitchFamily="34" charset="0"/>
              </a:defRPr>
            </a:lvl1pPr>
          </a:lstStyle>
          <a:p>
            <a:r>
              <a:rPr lang="en-US" sz="4000" b="1" dirty="0" smtClean="0">
                <a:ea typeface="Tahoma" pitchFamily="34" charset="0"/>
                <a:cs typeface="Tahoma" pitchFamily="34" charset="0"/>
              </a:rPr>
              <a:t>Idaho Opportunity Scholarship</a:t>
            </a:r>
            <a:endParaRPr lang="en-US" sz="40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www.cleansingmatters.com/images/opportunity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50" y="1447800"/>
            <a:ext cx="3594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59" y="5174306"/>
            <a:ext cx="741141" cy="16184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2400" y="6782525"/>
            <a:ext cx="807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tg.wa.gov/uploadedImages/Home/Safeguarding_Consumers/All_Consuming_Blawg_Content/cyber_safet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1771"/>
            <a:ext cx="9133114" cy="68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4026" y="269398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</a:rPr>
              <a:t>Statewide Longitudinal Data System (SLDS)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9144000" cy="639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ucida Sans" pitchFamily="34" charset="0"/>
                <a:ea typeface="+mj-ea"/>
                <a:cs typeface="Lucida Sans" pitchFamily="34" charset="0"/>
              </a:defRPr>
            </a:lvl1pPr>
          </a:lstStyle>
          <a:p>
            <a:r>
              <a:rPr lang="en-US" sz="2800" b="1" dirty="0" smtClean="0">
                <a:ea typeface="Tahoma" pitchFamily="34" charset="0"/>
                <a:cs typeface="Tahoma" pitchFamily="34" charset="0"/>
              </a:rPr>
              <a:t>SLDS Example 1</a:t>
            </a:r>
            <a:endParaRPr lang="en-US" sz="2800" b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5994"/>
            <a:ext cx="9067800" cy="70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 descr="% of students who start college within a year of graduating High School"/>
          <p:cNvSpPr/>
          <p:nvPr/>
        </p:nvSpPr>
        <p:spPr>
          <a:xfrm flipH="1">
            <a:off x="1447800" y="3810001"/>
            <a:ext cx="1181100" cy="990599"/>
          </a:xfrm>
          <a:prstGeom prst="wedgeEllipseCallout">
            <a:avLst>
              <a:gd name="adj1" fmla="val -64759"/>
              <a:gd name="adj2" fmla="val 491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200" b="1" dirty="0" smtClean="0">
                <a:solidFill>
                  <a:prstClr val="black"/>
                </a:solidFill>
              </a:rPr>
              <a:t>%  next year</a:t>
            </a:r>
            <a:endParaRPr lang="en-US" sz="2200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val Callout 3" descr="% of students who start college within a year of graduating High School"/>
          <p:cNvSpPr/>
          <p:nvPr/>
        </p:nvSpPr>
        <p:spPr>
          <a:xfrm>
            <a:off x="2628900" y="1828800"/>
            <a:ext cx="1790700" cy="1752601"/>
          </a:xfrm>
          <a:prstGeom prst="wedgeEllipseCallout">
            <a:avLst>
              <a:gd name="adj1" fmla="val -74667"/>
              <a:gd name="adj2" fmla="val 538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% </a:t>
            </a:r>
            <a:r>
              <a:rPr lang="en-US" sz="2200" b="1" dirty="0"/>
              <a:t>direct out of HS </a:t>
            </a:r>
          </a:p>
          <a:p>
            <a:pPr algn="ctr"/>
            <a:r>
              <a:rPr lang="en-US" sz="2200" b="1" dirty="0"/>
              <a:t>6,431</a:t>
            </a:r>
          </a:p>
          <a:p>
            <a:pPr algn="ctr"/>
            <a:r>
              <a:rPr lang="en-US" sz="2200" b="1" dirty="0"/>
              <a:t>students</a:t>
            </a:r>
          </a:p>
          <a:p>
            <a:pPr algn="ctr"/>
            <a:r>
              <a:rPr lang="en-US" sz="2200" b="1" dirty="0"/>
              <a:t>/13,254</a:t>
            </a:r>
          </a:p>
          <a:p>
            <a:pPr algn="ctr"/>
            <a:endParaRPr lang="en-US" dirty="0"/>
          </a:p>
        </p:txBody>
      </p:sp>
      <p:sp>
        <p:nvSpPr>
          <p:cNvPr id="5" name="Oval Callout 4" descr="% of students who start college within a year of graduating High School"/>
          <p:cNvSpPr/>
          <p:nvPr/>
        </p:nvSpPr>
        <p:spPr>
          <a:xfrm>
            <a:off x="4267200" y="3425768"/>
            <a:ext cx="1170296" cy="1096550"/>
          </a:xfrm>
          <a:prstGeom prst="wedgeEllipseCallout">
            <a:avLst>
              <a:gd name="adj1" fmla="val -77587"/>
              <a:gd name="adj2" fmla="val 653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% 3 Years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6" name="Oval Callout 5" descr="% of students who start college within a year of graduating High School"/>
          <p:cNvSpPr/>
          <p:nvPr/>
        </p:nvSpPr>
        <p:spPr>
          <a:xfrm>
            <a:off x="4735204" y="2000465"/>
            <a:ext cx="1752600" cy="1164679"/>
          </a:xfrm>
          <a:prstGeom prst="wedgeEllipseCallout">
            <a:avLst>
              <a:gd name="adj1" fmla="val -143568"/>
              <a:gd name="adj2" fmla="val 1363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b="1" dirty="0" smtClean="0"/>
              <a:t>Returned for a 2</a:t>
            </a:r>
            <a:r>
              <a:rPr lang="en-US" b="1" baseline="30000" dirty="0" smtClean="0"/>
              <a:t>nd</a:t>
            </a:r>
            <a:r>
              <a:rPr lang="en-US" b="1" dirty="0" smtClean="0"/>
              <a:t> 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59328"/>
              </p:ext>
            </p:extLst>
          </p:nvPr>
        </p:nvGraphicFramePr>
        <p:xfrm>
          <a:off x="228600" y="304800"/>
          <a:ext cx="8647416" cy="625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 smtClean="0">
                <a:latin typeface="Lucida Sans" panose="020B0602030504020204" pitchFamily="34" charset="0"/>
              </a:rPr>
              <a:t>Strategy 5:</a:t>
            </a:r>
            <a:br>
              <a:rPr lang="en-US" sz="4200" b="1" dirty="0" smtClean="0">
                <a:latin typeface="Lucida Sans" panose="020B0602030504020204" pitchFamily="34" charset="0"/>
              </a:rPr>
            </a:br>
            <a:r>
              <a:rPr lang="en-US" sz="4200" b="1" dirty="0" smtClean="0">
                <a:latin typeface="Lucida Sans" panose="020B0602030504020204" pitchFamily="34" charset="0"/>
              </a:rPr>
              <a:t>Leverage Partnerships</a:t>
            </a:r>
            <a:endParaRPr lang="en-US" sz="4200" b="1" dirty="0">
              <a:latin typeface="Lucida Sans" panose="020B0602030504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0599" y="1400061"/>
            <a:ext cx="7691437" cy="21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Strengthen Collaborations Between Education and 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Business/Industry</a:t>
            </a: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://ecm-reflections.typepad.com/.a/6a01676892dc07970b016769022819970b-p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09949"/>
            <a:ext cx="71532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" y="381000"/>
            <a:ext cx="3712335" cy="2209800"/>
          </a:xfrm>
        </p:spPr>
      </p:pic>
      <p:sp>
        <p:nvSpPr>
          <p:cNvPr id="5" name="TextBox 4"/>
          <p:cNvSpPr txBox="1"/>
          <p:nvPr/>
        </p:nvSpPr>
        <p:spPr>
          <a:xfrm>
            <a:off x="4506686" y="586800"/>
            <a:ext cx="403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$4.4 million in competitive research won in FY 2013</a:t>
            </a:r>
          </a:p>
          <a:p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$5.5 million total research and other funding won in FY 2013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$56.6 million in competitive research and other funding won since FY 2008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$578,732 in scholarship, fellowship and other funding to partner universities in FY 2013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600429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51443" cy="838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Lucida Sans" pitchFamily="34" charset="0"/>
              </a:rPr>
              <a:t>FY 2014 IGEM HERC Grants</a:t>
            </a:r>
            <a:br>
              <a:rPr lang="en-US" sz="4000" b="1" dirty="0" smtClean="0">
                <a:solidFill>
                  <a:schemeClr val="tx1"/>
                </a:solidFill>
                <a:latin typeface="Lucida Sans" pitchFamily="34" charset="0"/>
              </a:rPr>
            </a:br>
            <a:r>
              <a:rPr lang="en-US" sz="2200" b="1" dirty="0" smtClean="0">
                <a:latin typeface="Lucida Sans" pitchFamily="34" charset="0"/>
              </a:rPr>
              <a:t>Year 2 of 3 year projects</a:t>
            </a:r>
            <a:endParaRPr lang="en-US" sz="2200" b="1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187"/>
            <a:ext cx="403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Avista, Comtech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EF Data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Corp., Campbell Company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Idaho Power and Power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Isotopes, Iotron Industries and ON Semiconductor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Keynetics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Clearwater Analytics, White Cloud Analytics, Hewlett-Packard, Micron, Idaho Technology Council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92345"/>
            <a:ext cx="3090814" cy="9027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4335"/>
            <a:ext cx="3764357" cy="506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3" y="2904060"/>
            <a:ext cx="2645229" cy="983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1535"/>
            <a:ext cx="361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$640,200 – cyber-security cluster project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81735"/>
            <a:ext cx="361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$670,700– Development of isotopes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5571292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$700,000 – Computer Science Department expansion and restructuring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810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Lucida Sans" pitchFamily="34" charset="0"/>
              </a:rPr>
              <a:t>Idaho Public Education System</a:t>
            </a:r>
            <a:r>
              <a:rPr lang="en-US" sz="4000" b="1" dirty="0" smtClean="0">
                <a:latin typeface="Lucida Sans" pitchFamily="34" charset="0"/>
              </a:rPr>
              <a:t/>
            </a:r>
            <a:br>
              <a:rPr lang="en-US" sz="4000" b="1" dirty="0" smtClean="0">
                <a:latin typeface="Lucida Sans" pitchFamily="34" charset="0"/>
              </a:rPr>
            </a:br>
            <a:r>
              <a:rPr lang="en-US" sz="3000" b="1" dirty="0" smtClean="0">
                <a:latin typeface="Lucida Sans" pitchFamily="34" charset="0"/>
              </a:rPr>
              <a:t>2012-2013 Academic Year</a:t>
            </a:r>
            <a:endParaRPr lang="en-US" sz="3000" b="1" dirty="0"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6237"/>
            <a:ext cx="7772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K-12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Schools		  # of Students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Elementary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156,742</a:t>
            </a: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Secondary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127,576</a:t>
            </a: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Total					284,318</a:t>
            </a:r>
          </a:p>
          <a:p>
            <a:pPr marL="0" indent="0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Education	</a:t>
            </a: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Academic Undergraduate	  82,716</a:t>
            </a: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Graduate/Professional		  12,718</a:t>
            </a: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Professional Technical	   	    8,803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			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4,421</a:t>
            </a: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Total					108,658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3800" b="1" dirty="0" smtClean="0">
                <a:latin typeface="Lucida Sans" panose="020B0602030504020204" pitchFamily="34" charset="0"/>
              </a:rPr>
              <a:t>FY 2014 Appropriations Highlights</a:t>
            </a:r>
            <a:endParaRPr lang="en-US" sz="3800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Enrollment Workload Adjustment (</a:t>
            </a:r>
            <a:r>
              <a:rPr lang="en-US" dirty="0" err="1" smtClean="0"/>
              <a:t>EWA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Funding for </a:t>
            </a:r>
            <a:r>
              <a:rPr lang="en-US" dirty="0"/>
              <a:t>d</a:t>
            </a:r>
            <a:r>
              <a:rPr lang="en-US" dirty="0" smtClean="0"/>
              <a:t>eferred maintenance</a:t>
            </a:r>
          </a:p>
          <a:p>
            <a:r>
              <a:rPr lang="en-US" dirty="0" smtClean="0"/>
              <a:t>Director of Research position </a:t>
            </a:r>
          </a:p>
          <a:p>
            <a:r>
              <a:rPr lang="en-US" dirty="0" err="1" smtClean="0"/>
              <a:t>WWAMI</a:t>
            </a:r>
            <a:r>
              <a:rPr lang="en-US" dirty="0" smtClean="0"/>
              <a:t> seats</a:t>
            </a:r>
          </a:p>
          <a:p>
            <a:r>
              <a:rPr lang="en-US" dirty="0"/>
              <a:t>Occupancy Costs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 descr="http://positivepsychologynews.com/ppnd_wp/wp-content/uploads/2008/12/thank-yo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90">
            <a:off x="4161557" y="3414646"/>
            <a:ext cx="4648200" cy="30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Lucida Sans" panose="020B0602030504020204" pitchFamily="34" charset="0"/>
                <a:cs typeface="Lucida Sans" panose="020B0602030504020204" pitchFamily="34" charset="0"/>
              </a:rPr>
              <a:t>Education and Training 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Pay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/>
            </a:r>
            <a:b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</a:rPr>
            </a:b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A College Education’s Return on Investment (ROI) in Idaho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783270"/>
              </p:ext>
            </p:extLst>
          </p:nvPr>
        </p:nvGraphicFramePr>
        <p:xfrm>
          <a:off x="685800" y="1676400"/>
          <a:ext cx="76962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477000"/>
            <a:ext cx="754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Data analyzed from the Idaho Department of Labor and the National Center for Educational Statistics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998720"/>
            <a:ext cx="8675912" cy="4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D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0885452">
            <a:off x="1303109" y="323177"/>
            <a:ext cx="6679514" cy="667951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98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latin typeface="Lucida Sans" pitchFamily="34" charset="0"/>
              </a:rPr>
              <a:t>Idaho State Board of Education</a:t>
            </a:r>
            <a:endParaRPr lang="en-US" sz="4000" dirty="0">
              <a:latin typeface="Lucida Sans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676400"/>
            <a:ext cx="9144000" cy="45733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en-US" sz="2800" b="1" dirty="0" smtClean="0">
                <a:latin typeface="Lucida Sans" pitchFamily="34" charset="0"/>
                <a:cs typeface="Arial"/>
              </a:rPr>
              <a:t>Goal of </a:t>
            </a:r>
            <a:br>
              <a:rPr lang="en-US" sz="2800" b="1" dirty="0" smtClean="0">
                <a:latin typeface="Lucida Sans" pitchFamily="34" charset="0"/>
                <a:cs typeface="Arial"/>
              </a:rPr>
            </a:br>
            <a:r>
              <a:rPr lang="en-US" sz="8000" b="1" dirty="0" smtClean="0">
                <a:latin typeface="Lucida Sans" pitchFamily="34" charset="0"/>
                <a:cs typeface="Arial"/>
              </a:rPr>
              <a:t>60%</a:t>
            </a:r>
            <a:r>
              <a:rPr lang="en-US" sz="2800" b="1" dirty="0" smtClean="0">
                <a:latin typeface="Lucida Sans" pitchFamily="34" charset="0"/>
                <a:cs typeface="Arial"/>
              </a:rPr>
              <a:t/>
            </a:r>
            <a:br>
              <a:rPr lang="en-US" sz="2800" b="1" dirty="0" smtClean="0">
                <a:latin typeface="Lucida Sans" pitchFamily="34" charset="0"/>
                <a:cs typeface="Arial"/>
              </a:rPr>
            </a:br>
            <a:r>
              <a:rPr lang="en-US" sz="2800" b="1" dirty="0" smtClean="0">
                <a:latin typeface="Lucida Sans" pitchFamily="34" charset="0"/>
                <a:cs typeface="Arial"/>
              </a:rPr>
              <a:t>of Idaho’s citizens</a:t>
            </a:r>
            <a:br>
              <a:rPr lang="en-US" sz="2800" b="1" dirty="0" smtClean="0">
                <a:latin typeface="Lucida Sans" pitchFamily="34" charset="0"/>
                <a:cs typeface="Arial"/>
              </a:rPr>
            </a:br>
            <a:r>
              <a:rPr lang="en-US" sz="2800" b="1" dirty="0" smtClean="0">
                <a:latin typeface="Lucida Sans" pitchFamily="34" charset="0"/>
                <a:cs typeface="Arial"/>
              </a:rPr>
              <a:t>aged 25-34 </a:t>
            </a:r>
            <a:br>
              <a:rPr lang="en-US" sz="2800" b="1" dirty="0" smtClean="0">
                <a:latin typeface="Lucida Sans" pitchFamily="34" charset="0"/>
                <a:cs typeface="Arial"/>
              </a:rPr>
            </a:br>
            <a:r>
              <a:rPr lang="en-US" sz="2800" b="1" dirty="0" smtClean="0">
                <a:latin typeface="Lucida Sans" pitchFamily="34" charset="0"/>
                <a:cs typeface="Arial"/>
              </a:rPr>
              <a:t>will have at least a 1-year</a:t>
            </a:r>
          </a:p>
          <a:p>
            <a:pPr lvl="1" algn="ctr" rtl="0">
              <a:spcBef>
                <a:spcPct val="0"/>
              </a:spcBef>
            </a:pPr>
            <a:r>
              <a:rPr lang="en-US" sz="2800" b="1" dirty="0">
                <a:latin typeface="Lucida Sans" pitchFamily="34" charset="0"/>
                <a:cs typeface="Arial"/>
              </a:rPr>
              <a:t>p</a:t>
            </a:r>
            <a:r>
              <a:rPr lang="en-US" sz="2800" b="1" dirty="0" smtClean="0">
                <a:latin typeface="Lucida Sans" pitchFamily="34" charset="0"/>
                <a:cs typeface="Arial"/>
              </a:rPr>
              <a:t>ostsecondary credential </a:t>
            </a:r>
          </a:p>
          <a:p>
            <a:pPr lvl="1" algn="ctr" rtl="0">
              <a:spcBef>
                <a:spcPct val="0"/>
              </a:spcBef>
            </a:pPr>
            <a:r>
              <a:rPr lang="en-US" sz="5400" b="1" dirty="0" smtClean="0">
                <a:latin typeface="Lucida Sans" pitchFamily="34" charset="0"/>
                <a:cs typeface="Arial"/>
              </a:rPr>
              <a:t>by 2020</a:t>
            </a:r>
          </a:p>
        </p:txBody>
      </p:sp>
    </p:spTree>
    <p:extLst>
      <p:ext uri="{BB962C8B-B14F-4D97-AF65-F5344CB8AC3E}">
        <p14:creationId xmlns:p14="http://schemas.microsoft.com/office/powerpoint/2010/main" val="19305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02551"/>
            <a:ext cx="5257800" cy="55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454936" y="6416675"/>
            <a:ext cx="4393664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Data Source: US Census Bureau, 2011 American Community Survey.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Lucida Sans" panose="020B0602030504020204" pitchFamily="34" charset="0"/>
              </a:rPr>
              <a:t>25-34 Year Olds with Associate’s or Higher</a:t>
            </a:r>
            <a:endParaRPr lang="en-US" sz="2800" b="1" dirty="0">
              <a:latin typeface="Lucida Sans" panose="020B0602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599" y="4419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35.0%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0823" y="2971800"/>
            <a:ext cx="15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 Average = 40.1%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8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b="1" dirty="0" smtClean="0">
                <a:latin typeface="Lucida Sans" panose="020B0602030504020204" pitchFamily="34" charset="0"/>
              </a:rPr>
              <a:t>Idaho’s Economic Imperative</a:t>
            </a:r>
            <a:endParaRPr lang="en-US" b="1" dirty="0">
              <a:latin typeface="Lucida Sans" panose="020B0602030504020204" pitchFamily="34" charset="0"/>
            </a:endParaRPr>
          </a:p>
        </p:txBody>
      </p:sp>
      <p:pic>
        <p:nvPicPr>
          <p:cNvPr id="1028" name="Picture 4" descr="http://freelancefolder.com/wp-content/uploads/econom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6" y="1322430"/>
            <a:ext cx="8139902" cy="50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" panose="020B0602030504020204" pitchFamily="34" charset="0"/>
              </a:rPr>
              <a:t>Degrees</a:t>
            </a:r>
            <a:endParaRPr lang="en-US" b="1" dirty="0">
              <a:latin typeface="Lucida Sans" panose="020B0602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76308"/>
              </p:ext>
            </p:extLst>
          </p:nvPr>
        </p:nvGraphicFramePr>
        <p:xfrm>
          <a:off x="381000" y="15240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2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" panose="020B0602030504020204" pitchFamily="34" charset="0"/>
              </a:rPr>
              <a:t>60 Percent Goal</a:t>
            </a:r>
            <a:endParaRPr lang="en-US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confirms relevance of the 60 percent goal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67.4 percent of all jobs by 2018 will require a certificate, associate degree, bachelor’s degree or higher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Lucida Sans" pitchFamily="34" charset="0"/>
              </a:rPr>
              <a:t>Complete College Idaho</a:t>
            </a:r>
            <a:endParaRPr lang="en-US" b="1" dirty="0">
              <a:latin typeface="Lucida Sans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4828178"/>
              </p:ext>
            </p:extLst>
          </p:nvPr>
        </p:nvGraphicFramePr>
        <p:xfrm>
          <a:off x="381000" y="1906058"/>
          <a:ext cx="7141633" cy="441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T:\Complete College Alliance\1Complete College Idaho\CCI_Logo\White\CCI_Logo_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962400"/>
            <a:ext cx="2971800" cy="20977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24400" y="1524000"/>
            <a:ext cx="4102100" cy="22159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Key Strategies</a:t>
            </a:r>
          </a:p>
          <a:p>
            <a:endParaRPr lang="en-US" sz="1000" dirty="0"/>
          </a:p>
          <a:p>
            <a:pPr marL="342900" indent="-342900">
              <a:buAutoNum type="arabicPeriod"/>
            </a:pPr>
            <a:r>
              <a:rPr lang="en-US" sz="2000" dirty="0" smtClean="0"/>
              <a:t>Strengthen the Pipeline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Transform Remediation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Structure for Success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Reward Progress &amp; Completion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Leverage Partnerships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429000" y="2057400"/>
            <a:ext cx="1219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24579</TotalTime>
  <Words>617</Words>
  <Application>Microsoft Office PowerPoint</Application>
  <PresentationFormat>On-screen Show (4:3)</PresentationFormat>
  <Paragraphs>198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Adjacency</vt:lpstr>
      <vt:lpstr>1_Office Theme</vt:lpstr>
      <vt:lpstr>PowerPoint Presentation</vt:lpstr>
      <vt:lpstr>State Board Members</vt:lpstr>
      <vt:lpstr>Idaho Public Education System 2012-2013 Academic Year</vt:lpstr>
      <vt:lpstr>Idaho State Board of Education</vt:lpstr>
      <vt:lpstr>25-34 Year Olds with Associate’s or Higher</vt:lpstr>
      <vt:lpstr>Idaho’s Economic Imperative</vt:lpstr>
      <vt:lpstr>Degrees</vt:lpstr>
      <vt:lpstr>60 Percent Goal</vt:lpstr>
      <vt:lpstr>Complete College Idaho</vt:lpstr>
      <vt:lpstr>Strategy 1: Strengthening the Pipeline</vt:lpstr>
      <vt:lpstr>PowerPoint Presentation</vt:lpstr>
      <vt:lpstr>Task Force for  Improving Education</vt:lpstr>
      <vt:lpstr>Estimated Average Freshman Graduation Rate for SY 2009-10</vt:lpstr>
      <vt:lpstr>Idaho’s Go to College Rate</vt:lpstr>
      <vt:lpstr>Strategy 2: Transforming Remediation</vt:lpstr>
      <vt:lpstr>Remediation Need</vt:lpstr>
      <vt:lpstr>Strategy 3: Structure for Success</vt:lpstr>
      <vt:lpstr>Articulation and Transfer</vt:lpstr>
      <vt:lpstr>PowerPoint Presentation</vt:lpstr>
      <vt:lpstr>Strategy 4: Reward Progress &amp; Completion</vt:lpstr>
      <vt:lpstr>Program Prioritization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5: Leverage Partnerships</vt:lpstr>
      <vt:lpstr>PowerPoint Presentation</vt:lpstr>
      <vt:lpstr>FY 2014 IGEM HERC Grants Year 2 of 3 year projects</vt:lpstr>
      <vt:lpstr>FY 2014 Appropriations Highlights</vt:lpstr>
      <vt:lpstr>Education and Training Pay A College Education’s Return on Investment (ROI) in Idaho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Whitney</dc:creator>
  <cp:lastModifiedBy>Marilyn Whitney</cp:lastModifiedBy>
  <cp:revision>345</cp:revision>
  <cp:lastPrinted>2014-01-09T18:06:24Z</cp:lastPrinted>
  <dcterms:created xsi:type="dcterms:W3CDTF">2012-12-05T18:38:14Z</dcterms:created>
  <dcterms:modified xsi:type="dcterms:W3CDTF">2014-01-16T00:10:23Z</dcterms:modified>
</cp:coreProperties>
</file>